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07C3818-8975-43ED-8E38-22F021DB6CB8}">
          <p14:sldIdLst>
            <p14:sldId id="327"/>
            <p14:sldId id="330"/>
            <p14:sldId id="331"/>
            <p14:sldId id="332"/>
            <p14:sldId id="298"/>
            <p14:sldId id="262"/>
            <p14:sldId id="263"/>
            <p14:sldId id="299"/>
            <p14:sldId id="302"/>
            <p14:sldId id="264"/>
            <p14:sldId id="266"/>
            <p14:sldId id="265"/>
            <p14:sldId id="276"/>
            <p14:sldId id="303"/>
            <p14:sldId id="293"/>
            <p14:sldId id="277"/>
            <p14:sldId id="284"/>
            <p14:sldId id="269"/>
            <p14:sldId id="304"/>
            <p14:sldId id="305"/>
            <p14:sldId id="307"/>
            <p14:sldId id="306"/>
            <p14:sldId id="308"/>
            <p14:sldId id="270"/>
            <p14:sldId id="309"/>
            <p14:sldId id="310"/>
            <p14:sldId id="311"/>
            <p14:sldId id="312"/>
            <p14:sldId id="314"/>
            <p14:sldId id="313"/>
            <p14:sldId id="315"/>
            <p14:sldId id="316"/>
            <p14:sldId id="317"/>
            <p14:sldId id="294"/>
            <p14:sldId id="296"/>
            <p14:sldId id="318"/>
            <p14:sldId id="319"/>
            <p14:sldId id="321"/>
            <p14:sldId id="322"/>
            <p14:sldId id="323"/>
            <p14:sldId id="324"/>
            <p14:sldId id="288"/>
            <p14:sldId id="289"/>
            <p14:sldId id="320"/>
            <p14:sldId id="274"/>
            <p14:sldId id="32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5/13/2022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176338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5/13/2022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3.%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EDA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jupyter-labs-spacex-data-collection-api%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lexTorres1994/IBM-Course-10-SpaceX-Falcon-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Alex J Torres</a:t>
            </a:r>
          </a:p>
          <a:p>
            <a:r>
              <a:rPr lang="en-US" dirty="0">
                <a:solidFill>
                  <a:schemeClr val="bg2"/>
                </a:solidFill>
                <a:latin typeface="Abadi" panose="020B0604020104020204" pitchFamily="34" charset="0"/>
                <a:ea typeface="SF Pro" pitchFamily="2" charset="0"/>
                <a:cs typeface="SF Pro" pitchFamily="2" charset="0"/>
              </a:rPr>
              <a:t>May 13</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64627"/>
            <a:ext cx="4293602" cy="4562584"/>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The number of launches at each site and the occurrence of each orbits were calculated.</a:t>
            </a:r>
          </a:p>
          <a:p>
            <a:r>
              <a:rPr lang="en-US" sz="2200" dirty="0">
                <a:solidFill>
                  <a:schemeClr val="accent3">
                    <a:lumMod val="25000"/>
                  </a:schemeClr>
                </a:solidFill>
                <a:latin typeface="Abadi" panose="020B0604020104020204" pitchFamily="34" charset="0"/>
              </a:rPr>
              <a:t>Landing outcome label from outcome column were created and the results exported to a csv.</a:t>
            </a:r>
          </a:p>
          <a:p>
            <a:r>
              <a:rPr lang="en-US" sz="2000" dirty="0"/>
              <a:t>Link: </a:t>
            </a:r>
            <a:r>
              <a:rPr lang="en-US" sz="2000" dirty="0">
                <a:hlinkClick r:id="rId3"/>
              </a:rPr>
              <a:t>https://github.com/AlexTorres1994/IBM-Course-10-SpaceX-Falcon-Capstone/blob/main/3.%20wrangling.ipynb</a:t>
            </a:r>
            <a:endParaRPr lang="en-US" sz="2000" dirty="0"/>
          </a:p>
          <a:p>
            <a:pPr marL="0" indent="0">
              <a:buNone/>
            </a:pPr>
            <a:endParaRPr lang="en-US" sz="20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9" name="Picture 8">
            <a:extLst>
              <a:ext uri="{FF2B5EF4-FFF2-40B4-BE49-F238E27FC236}">
                <a16:creationId xmlns:a16="http://schemas.microsoft.com/office/drawing/2014/main" id="{3B853C1C-9B91-4963-B3C5-3A4AE13E6A08}"/>
              </a:ext>
            </a:extLst>
          </p:cNvPr>
          <p:cNvPicPr>
            <a:picLocks noChangeAspect="1"/>
          </p:cNvPicPr>
          <p:nvPr/>
        </p:nvPicPr>
        <p:blipFill>
          <a:blip r:embed="rId4"/>
          <a:stretch>
            <a:fillRect/>
          </a:stretch>
        </p:blipFill>
        <p:spPr>
          <a:xfrm>
            <a:off x="5528189" y="1864627"/>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180"/>
            <a:ext cx="10350274" cy="538807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data was explored by visualizing the relationship between flight number and launch Site, payload and launch site, success rate of each orbit type, flight number, orbit type, and the launch success yearly trend. </a:t>
            </a:r>
          </a:p>
          <a:p>
            <a:pPr>
              <a:lnSpc>
                <a:spcPct val="100000"/>
              </a:lnSpc>
              <a:spcBef>
                <a:spcPts val="1400"/>
              </a:spcBef>
            </a:pPr>
            <a:r>
              <a:rPr lang="en-US" sz="2200" dirty="0">
                <a:solidFill>
                  <a:schemeClr val="accent3">
                    <a:lumMod val="25000"/>
                  </a:schemeClr>
                </a:solidFill>
                <a:latin typeface="Abadi" panose="020B0604020104020204" pitchFamily="34" charset="0"/>
              </a:rPr>
              <a:t>Link: </a:t>
            </a:r>
            <a:r>
              <a:rPr lang="en-US" sz="2200" dirty="0">
                <a:solidFill>
                  <a:schemeClr val="accent3">
                    <a:lumMod val="25000"/>
                  </a:schemeClr>
                </a:solidFill>
                <a:latin typeface="Abadi" panose="020B0604020104020204" pitchFamily="34" charset="0"/>
                <a:hlinkClick r:id="rId3"/>
              </a:rPr>
              <a:t>https://github.com/AlexTorres1994/IBM-Course-10-SpaceX-Falcon-Capstone/blob/main/jupyter-labs-eda-dataviz.ipynb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C67D9B45-14E3-4202-BC45-347C8A624F44}"/>
              </a:ext>
            </a:extLst>
          </p:cNvPr>
          <p:cNvPicPr>
            <a:picLocks noChangeAspect="1"/>
          </p:cNvPicPr>
          <p:nvPr/>
        </p:nvPicPr>
        <p:blipFill>
          <a:blip r:embed="rId4"/>
          <a:stretch>
            <a:fillRect/>
          </a:stretch>
        </p:blipFill>
        <p:spPr>
          <a:xfrm>
            <a:off x="720552" y="3777690"/>
            <a:ext cx="4805177" cy="2649521"/>
          </a:xfrm>
          <a:prstGeom prst="rect">
            <a:avLst/>
          </a:prstGeom>
        </p:spPr>
      </p:pic>
      <p:pic>
        <p:nvPicPr>
          <p:cNvPr id="7" name="Picture 6">
            <a:extLst>
              <a:ext uri="{FF2B5EF4-FFF2-40B4-BE49-F238E27FC236}">
                <a16:creationId xmlns:a16="http://schemas.microsoft.com/office/drawing/2014/main" id="{17C353ED-CDB9-4A49-BAA2-D7260F307427}"/>
              </a:ext>
            </a:extLst>
          </p:cNvPr>
          <p:cNvPicPr>
            <a:picLocks noChangeAspect="1"/>
          </p:cNvPicPr>
          <p:nvPr/>
        </p:nvPicPr>
        <p:blipFill>
          <a:blip r:embed="rId5"/>
          <a:stretch>
            <a:fillRect/>
          </a:stretch>
        </p:blipFill>
        <p:spPr>
          <a:xfrm>
            <a:off x="5575187" y="3777690"/>
            <a:ext cx="5189612" cy="2649520"/>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86952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EDA with SQL was applied to get insight from the data and wrote queries to find out:</a:t>
            </a:r>
          </a:p>
          <a:p>
            <a:pPr lvl="1">
              <a:lnSpc>
                <a:spcPct val="100000"/>
              </a:lnSpc>
              <a:spcBef>
                <a:spcPts val="1400"/>
              </a:spcBef>
              <a:buFontTx/>
              <a:buChar char="-"/>
            </a:pPr>
            <a:r>
              <a:rPr lang="en-US" sz="1700" dirty="0">
                <a:latin typeface="Abadi"/>
              </a:rPr>
              <a:t>The names of unique launch sites in the space mission.</a:t>
            </a:r>
          </a:p>
          <a:p>
            <a:pPr lvl="1">
              <a:lnSpc>
                <a:spcPct val="100000"/>
              </a:lnSpc>
              <a:spcBef>
                <a:spcPts val="1400"/>
              </a:spcBef>
              <a:buFontTx/>
              <a:buChar char="-"/>
            </a:pPr>
            <a:r>
              <a:rPr lang="en-US" sz="1700" dirty="0">
                <a:latin typeface="Abadi"/>
              </a:rPr>
              <a:t>The total payload mass carried by boosters launched by NASA (CRS)</a:t>
            </a:r>
          </a:p>
          <a:p>
            <a:pPr lvl="1">
              <a:lnSpc>
                <a:spcPct val="100000"/>
              </a:lnSpc>
              <a:spcBef>
                <a:spcPts val="1400"/>
              </a:spcBef>
              <a:buFontTx/>
              <a:buChar char="-"/>
            </a:pPr>
            <a:r>
              <a:rPr lang="en-US" sz="1700" dirty="0">
                <a:latin typeface="Abadi"/>
              </a:rPr>
              <a:t>The average payload mass carried by booster version F9 v1.1</a:t>
            </a:r>
          </a:p>
          <a:p>
            <a:pPr lvl="1">
              <a:lnSpc>
                <a:spcPct val="100000"/>
              </a:lnSpc>
              <a:spcBef>
                <a:spcPts val="1400"/>
              </a:spcBef>
              <a:buFontTx/>
              <a:buChar char="-"/>
            </a:pPr>
            <a:r>
              <a:rPr lang="en-US" sz="1700" dirty="0">
                <a:latin typeface="Abadi"/>
              </a:rPr>
              <a:t>The total number of successful and failure mission outcomes</a:t>
            </a:r>
          </a:p>
          <a:p>
            <a:pPr lvl="1">
              <a:lnSpc>
                <a:spcPct val="100000"/>
              </a:lnSpc>
              <a:spcBef>
                <a:spcPts val="1400"/>
              </a:spcBef>
              <a:buFontTx/>
              <a:buChar char="-"/>
            </a:pPr>
            <a:r>
              <a:rPr lang="en-US" sz="1700" dirty="0">
                <a:latin typeface="Abadi"/>
              </a:rPr>
              <a:t>The failed landing outcomes of the drone ship, their booster version, and launch site names.</a:t>
            </a:r>
            <a:endParaRPr lang="en-US" sz="2200" dirty="0">
              <a:latin typeface="Abadi"/>
            </a:endParaRPr>
          </a:p>
          <a:p>
            <a:r>
              <a:rPr lang="en-US" dirty="0"/>
              <a:t>Link: </a:t>
            </a:r>
            <a:r>
              <a:rPr lang="en-US" dirty="0">
                <a:hlinkClick r:id="rId3"/>
              </a:rPr>
              <a:t>https://github.com/AlexTorres1994/IBM-Course-10-SpaceX-Falcon-Capstone/blob/main/EDA_SQL.ipynb</a:t>
            </a: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and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The launch outcomes (failure or success) were assigned to a class 0 and 1 (i.e.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rates and calculated the distances between a launch site to it’s proximities to various locations on a map.</a:t>
            </a:r>
          </a:p>
          <a:p>
            <a:pPr>
              <a:lnSpc>
                <a:spcPct val="100000"/>
              </a:lnSpc>
              <a:spcBef>
                <a:spcPts val="1400"/>
              </a:spcBef>
            </a:pPr>
            <a:r>
              <a:rPr lang="en-US" sz="2400" dirty="0">
                <a:latin typeface="Abadi" panose="020B0604020104020204" pitchFamily="34" charset="0"/>
              </a:rPr>
              <a:t>Link: </a:t>
            </a:r>
            <a:r>
              <a:rPr lang="en-US" sz="2400" dirty="0">
                <a:latin typeface="Abadi" panose="020B0604020104020204" pitchFamily="34" charset="0"/>
                <a:hlinkClick r:id="rId3"/>
              </a:rPr>
              <a:t>https://github.com/AlexTorres1994/IBM-Course-10-SpaceX-Falcon-Capstone/blob/main/lab_jupyter_launch_site_location.ipynb</a:t>
            </a:r>
            <a:endParaRPr lang="en-US" sz="2400" dirty="0">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and created pie charts showing the total launches by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Afterwards, we plotted the findings in a scatter graph showing the relationship with Outcome and Payload Mass (Kg) for the different booster versions.</a:t>
            </a:r>
          </a:p>
          <a:p>
            <a:r>
              <a:rPr lang="en-US" sz="2400" dirty="0">
                <a:latin typeface="Abadi" panose="020B0604020104020204" pitchFamily="34" charset="0"/>
              </a:rPr>
              <a:t>Link: </a:t>
            </a:r>
            <a:r>
              <a:rPr lang="en-US" sz="2400" dirty="0">
                <a:latin typeface="Abadi" panose="020B0604020104020204" pitchFamily="34" charset="0"/>
                <a:hlinkClick r:id="rId3"/>
              </a:rPr>
              <a:t>https://github.com/AlexTorres1994/IBM-Course-10-SpaceX-Falcon-Capstone/blob/main/app.py</a:t>
            </a: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t>
            </a:r>
            <a:r>
              <a:rPr lang="en-US" sz="2200">
                <a:solidFill>
                  <a:schemeClr val="accent3">
                    <a:lumMod val="25000"/>
                  </a:schemeClr>
                </a:solidFill>
                <a:latin typeface="Abadi" panose="020B0604020104020204" pitchFamily="34" charset="0"/>
              </a:rPr>
              <a:t>and Pandas</a:t>
            </a:r>
            <a:r>
              <a:rPr lang="en-US" sz="2200" dirty="0">
                <a:solidFill>
                  <a:schemeClr val="accent3">
                    <a:lumMod val="25000"/>
                  </a:schemeClr>
                </a:solidFill>
                <a:latin typeface="Abadi" panose="020B0604020104020204" pitchFamily="34" charset="0"/>
              </a:rPr>
              <a:t>, transformed the data, and split our data into training </a:t>
            </a:r>
            <a:r>
              <a:rPr lang="en-US" sz="2200" dirty="0" err="1">
                <a:solidFill>
                  <a:schemeClr val="accent3">
                    <a:lumMod val="25000"/>
                  </a:schemeClr>
                </a:solidFill>
                <a:latin typeface="Abadi" panose="020B0604020104020204" pitchFamily="34" charset="0"/>
              </a:rPr>
              <a:t>andtesting</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tuned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Accuracy was utilized as the metric for our model and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Finally, we found the best performing classification model for the project.</a:t>
            </a:r>
          </a:p>
          <a:p>
            <a:pPr>
              <a:lnSpc>
                <a:spcPct val="100000"/>
              </a:lnSpc>
              <a:spcBef>
                <a:spcPts val="1400"/>
              </a:spcBef>
            </a:pPr>
            <a:r>
              <a:rPr lang="en-US" sz="2200" dirty="0">
                <a:solidFill>
                  <a:schemeClr val="accent3">
                    <a:lumMod val="25000"/>
                  </a:schemeClr>
                </a:solidFill>
                <a:latin typeface="Abadi" panose="020B0604020104020204" pitchFamily="34" charset="0"/>
              </a:rPr>
              <a:t>Link: </a:t>
            </a:r>
            <a:r>
              <a:rPr lang="en-US" sz="2200" dirty="0">
                <a:solidFill>
                  <a:schemeClr val="accent3">
                    <a:lumMod val="25000"/>
                  </a:schemeClr>
                </a:solidFill>
                <a:latin typeface="Abadi" panose="020B0604020104020204" pitchFamily="34" charset="0"/>
                <a:hlinkClick r:id="rId3"/>
              </a:rPr>
              <a:t>https://github.com/AlexTorres1994/IBM-Course-10-SpaceX-Falcon-Capstone/blob/main/SpaceX_Machine%20Learning%20Prediction_Part_5.ipynb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1105172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below, we can determine that the larger the flight amount at a launch site, the greater the success rate at a launch site.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FB83951B-8A6C-4229-94B8-57D3B43713F5}"/>
              </a:ext>
            </a:extLst>
          </p:cNvPr>
          <p:cNvPicPr>
            <a:picLocks noChangeAspect="1"/>
          </p:cNvPicPr>
          <p:nvPr/>
        </p:nvPicPr>
        <p:blipFill>
          <a:blip r:embed="rId3"/>
          <a:stretch>
            <a:fillRect/>
          </a:stretch>
        </p:blipFill>
        <p:spPr>
          <a:xfrm>
            <a:off x="658762" y="2954215"/>
            <a:ext cx="10363200" cy="347299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106802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below, we can determine that the greater the payload mass at the launch site, the higher the success rate for the rocket.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9DC2B331-10B2-4693-ACFF-B6797768EF1B}"/>
              </a:ext>
            </a:extLst>
          </p:cNvPr>
          <p:cNvPicPr>
            <a:picLocks noChangeAspect="1"/>
          </p:cNvPicPr>
          <p:nvPr/>
        </p:nvPicPr>
        <p:blipFill>
          <a:blip r:embed="rId3"/>
          <a:stretch>
            <a:fillRect/>
          </a:stretch>
        </p:blipFill>
        <p:spPr>
          <a:xfrm>
            <a:off x="770011" y="2900517"/>
            <a:ext cx="10045473" cy="341883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From the bar graph, we can see that ES-L1, GEO, HEO, SSO, VLEO had the most success rate of all the orbit types.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92436DFB-304B-483D-AE43-4DE1351B1E5E}"/>
              </a:ext>
            </a:extLst>
          </p:cNvPr>
          <p:cNvPicPr>
            <a:picLocks noChangeAspect="1"/>
          </p:cNvPicPr>
          <p:nvPr/>
        </p:nvPicPr>
        <p:blipFill>
          <a:blip r:embed="rId3"/>
          <a:stretch>
            <a:fillRect/>
          </a:stretch>
        </p:blipFill>
        <p:spPr>
          <a:xfrm>
            <a:off x="4967973" y="1720645"/>
            <a:ext cx="6580559" cy="396291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0281447" cy="446869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exhibits the Flight Number vs. Orbit type. We can observe that in the LEO orbit, success is related to the number of flights. However,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03CE870D-DB47-4CC5-B6DB-29AFF3782249}"/>
              </a:ext>
            </a:extLst>
          </p:cNvPr>
          <p:cNvPicPr>
            <a:picLocks noChangeAspect="1"/>
          </p:cNvPicPr>
          <p:nvPr/>
        </p:nvPicPr>
        <p:blipFill>
          <a:blip r:embed="rId3"/>
          <a:stretch>
            <a:fillRect/>
          </a:stretch>
        </p:blipFill>
        <p:spPr>
          <a:xfrm>
            <a:off x="770011" y="3429000"/>
            <a:ext cx="10281446" cy="310945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320776" cy="450071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in the plot below that with heavy payloads, the success of landings are higher for PO, LEO, and ISS orbit types.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6DFD2057-FEFD-41FB-BD86-A0FF200163A0}"/>
              </a:ext>
            </a:extLst>
          </p:cNvPr>
          <p:cNvPicPr>
            <a:picLocks noChangeAspect="1"/>
          </p:cNvPicPr>
          <p:nvPr/>
        </p:nvPicPr>
        <p:blipFill>
          <a:blip r:embed="rId3"/>
          <a:stretch>
            <a:fillRect/>
          </a:stretch>
        </p:blipFill>
        <p:spPr>
          <a:xfrm>
            <a:off x="648929" y="2831691"/>
            <a:ext cx="10441857" cy="385424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line graph, we can observe that the success rate of launch continuously increased starting in 2013, all the way until the end of 2020. </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58865680-8B27-4A1C-AEB8-4D504E8E4E71}"/>
              </a:ext>
            </a:extLst>
          </p:cNvPr>
          <p:cNvPicPr>
            <a:picLocks noChangeAspect="1"/>
          </p:cNvPicPr>
          <p:nvPr/>
        </p:nvPicPr>
        <p:blipFill>
          <a:blip r:embed="rId3"/>
          <a:stretch>
            <a:fillRect/>
          </a:stretch>
        </p:blipFill>
        <p:spPr>
          <a:xfrm>
            <a:off x="4889803" y="1661652"/>
            <a:ext cx="6303910" cy="421969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237500" cy="4351338"/>
          </a:xfrm>
          <a:prstGeom prst="rect">
            <a:avLst/>
          </a:prstGeom>
        </p:spPr>
        <p:txBody>
          <a:bodyPr>
            <a:normAutofit/>
          </a:bodyPr>
          <a:lstStyle/>
          <a:p>
            <a:pPr>
              <a:spcBef>
                <a:spcPts val="1400"/>
              </a:spcBef>
            </a:pPr>
            <a:endParaRPr lang="en-US" sz="2200" dirty="0">
              <a:latin typeface="Abadi" panose="020B0604020104020204" pitchFamily="34" charset="0"/>
            </a:endParaRPr>
          </a:p>
          <a:p>
            <a:pPr>
              <a:spcBef>
                <a:spcPts val="1400"/>
              </a:spcBef>
            </a:pPr>
            <a:endParaRPr lang="en-US" sz="2200" dirty="0">
              <a:latin typeface="Abadi" panose="020B0604020104020204" pitchFamily="34" charset="0"/>
            </a:endParaRPr>
          </a:p>
          <a:p>
            <a:pPr>
              <a:spcBef>
                <a:spcPts val="1400"/>
              </a:spcBef>
            </a:pPr>
            <a:r>
              <a:rPr lang="en-US" sz="2200" dirty="0">
                <a:latin typeface="Abadi" panose="020B0604020104020204" pitchFamily="34" charset="0"/>
              </a:rPr>
              <a:t>Utilizing the SELECT function with the key word DISTINCT allowed us to only show unique sites from the SpaceX data. </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D78B55B3-741A-4BE7-A91E-948916DA56FF}"/>
              </a:ext>
            </a:extLst>
          </p:cNvPr>
          <p:cNvPicPr>
            <a:picLocks noChangeAspect="1"/>
          </p:cNvPicPr>
          <p:nvPr/>
        </p:nvPicPr>
        <p:blipFill>
          <a:blip r:embed="rId3"/>
          <a:stretch>
            <a:fillRect/>
          </a:stretch>
        </p:blipFill>
        <p:spPr>
          <a:xfrm>
            <a:off x="6075166" y="2234082"/>
            <a:ext cx="5346823"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650658"/>
            <a:ext cx="9745589" cy="152630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the above query, we utilized the SELECT function with WHERE and LIMIT clauses to display the first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5FD71D4-B92D-46C2-AA68-7BD67B359E37}"/>
              </a:ext>
            </a:extLst>
          </p:cNvPr>
          <p:cNvPicPr>
            <a:picLocks noChangeAspect="1"/>
          </p:cNvPicPr>
          <p:nvPr/>
        </p:nvPicPr>
        <p:blipFill>
          <a:blip r:embed="rId3"/>
          <a:stretch>
            <a:fillRect/>
          </a:stretch>
        </p:blipFill>
        <p:spPr>
          <a:xfrm>
            <a:off x="867266" y="1347019"/>
            <a:ext cx="10028374" cy="315615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25960"/>
            <a:ext cx="9745589" cy="139338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the query above, utilizing the SELECT SUM function with the WHERE clause and LIKE condition, we can calculate the total payload carried by boosters from NASA as 45,596. </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B615EBC8-6450-441A-9580-AE1A1F2AB780}"/>
              </a:ext>
            </a:extLst>
          </p:cNvPr>
          <p:cNvPicPr>
            <a:picLocks noChangeAspect="1"/>
          </p:cNvPicPr>
          <p:nvPr/>
        </p:nvPicPr>
        <p:blipFill>
          <a:blip r:embed="rId3"/>
          <a:stretch>
            <a:fillRect/>
          </a:stretch>
        </p:blipFill>
        <p:spPr>
          <a:xfrm>
            <a:off x="855406" y="1376516"/>
            <a:ext cx="9144000" cy="329919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214945" cy="4351338"/>
          </a:xfrm>
          <a:prstGeom prst="rect">
            <a:avLst/>
          </a:prstGeom>
        </p:spPr>
        <p:txBody>
          <a:bodyPr>
            <a:normAutofit/>
          </a:bodyPr>
          <a:lstStyle/>
          <a:p>
            <a:pPr>
              <a:spcBef>
                <a:spcPts val="1400"/>
              </a:spcBef>
            </a:pPr>
            <a:r>
              <a:rPr lang="en-US" sz="2400" dirty="0">
                <a:latin typeface="Abadi" panose="020B0604020104020204" pitchFamily="34" charset="0"/>
              </a:rPr>
              <a:t>In this query, using the SELECT AVG function with the WHERE clause, we can calculate the average payload mass carried by booster version F9 v1.1 as 2,928.4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9E9FC051-E5A0-4A35-BEC3-16B54F94BA92}"/>
              </a:ext>
            </a:extLst>
          </p:cNvPr>
          <p:cNvPicPr>
            <a:picLocks noChangeAspect="1"/>
          </p:cNvPicPr>
          <p:nvPr/>
        </p:nvPicPr>
        <p:blipFill>
          <a:blip r:embed="rId3"/>
          <a:stretch>
            <a:fillRect/>
          </a:stretch>
        </p:blipFill>
        <p:spPr>
          <a:xfrm>
            <a:off x="4984955" y="1825625"/>
            <a:ext cx="6473017" cy="4073730"/>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57396"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In this query, using the SELECT MIN function, with the  WHERE clause and LIKE condition, we determined that the date of the first successful landing on the ground pad was on December 22, 2015. </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C5250061-F467-430E-A210-111DEAC9EA7C}"/>
              </a:ext>
            </a:extLst>
          </p:cNvPr>
          <p:cNvPicPr>
            <a:picLocks noChangeAspect="1"/>
          </p:cNvPicPr>
          <p:nvPr/>
        </p:nvPicPr>
        <p:blipFill>
          <a:blip r:embed="rId3"/>
          <a:stretch>
            <a:fillRect/>
          </a:stretch>
        </p:blipFill>
        <p:spPr>
          <a:xfrm>
            <a:off x="5427407" y="1825625"/>
            <a:ext cx="6121125" cy="419994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057629"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In this query, using the SELECT function, with WHERE clause, specifying Success for drone ship with AND condition to filter for specific boosters and payloads, we can determine the successful drone ship landings with a payload mass greater than 4,000 but less than 6,000. </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A12EC196-9F7F-4430-B8E4-2A0B6E849FC8}"/>
              </a:ext>
            </a:extLst>
          </p:cNvPr>
          <p:cNvPicPr>
            <a:picLocks noChangeAspect="1"/>
          </p:cNvPicPr>
          <p:nvPr/>
        </p:nvPicPr>
        <p:blipFill>
          <a:blip r:embed="rId3"/>
          <a:stretch>
            <a:fillRect/>
          </a:stretch>
        </p:blipFill>
        <p:spPr>
          <a:xfrm>
            <a:off x="4827639" y="1488013"/>
            <a:ext cx="6768861" cy="468895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55174"/>
            <a:ext cx="9659936" cy="4864176"/>
          </a:xfrm>
          <a:prstGeom prst="rect">
            <a:avLst/>
          </a:prstGeom>
        </p:spPr>
        <p:txBody>
          <a:bodyPr lIns="91440" tIns="45720" rIns="91440" bIns="45720" anchor="t">
            <a:normAutofit fontScale="4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4800" dirty="0">
                <a:solidFill>
                  <a:schemeClr val="tx1"/>
                </a:solidFill>
                <a:latin typeface="Abadi" panose="020B0604020104020204" pitchFamily="34" charset="0"/>
                <a:cs typeface="Times New Roman" panose="02020603050405020304" pitchFamily="18" charset="0"/>
              </a:rPr>
              <a:t>Summary of methodologies</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Data Collection through API and Web Scraping</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Data Wrangling</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Exploratory Data Analysis (EDA) with SQL and Data Visualization</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Interactive Visual Analytics with Folium</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Machine Learning Prediction</a:t>
            </a:r>
          </a:p>
          <a:p>
            <a:pPr>
              <a:lnSpc>
                <a:spcPct val="100000"/>
              </a:lnSpc>
              <a:spcBef>
                <a:spcPts val="1400"/>
              </a:spcBef>
              <a:buFont typeface="Arial" panose="020B0604020202020204" pitchFamily="34" charset="0"/>
              <a:buChar char="•"/>
            </a:pPr>
            <a:r>
              <a:rPr lang="en-US" sz="4800" dirty="0">
                <a:solidFill>
                  <a:schemeClr val="tx1"/>
                </a:solidFill>
                <a:latin typeface="Abadi" panose="020B0604020104020204" pitchFamily="34" charset="0"/>
                <a:cs typeface="Times New Roman" panose="02020603050405020304" pitchFamily="18" charset="0"/>
              </a:rPr>
              <a:t>Summary of all results</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Exploratory Data Analysis result</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Interactive analytics in screenshots</a:t>
            </a:r>
          </a:p>
          <a:p>
            <a:pPr lvl="1">
              <a:lnSpc>
                <a:spcPct val="100000"/>
              </a:lnSpc>
              <a:spcBef>
                <a:spcPts val="1400"/>
              </a:spcBef>
              <a:buFontTx/>
              <a:buChar char="-"/>
            </a:pPr>
            <a:r>
              <a:rPr lang="en-US" sz="4800" dirty="0">
                <a:solidFill>
                  <a:schemeClr val="tx1"/>
                </a:solidFill>
                <a:latin typeface="Abadi" panose="020B0604020104020204" pitchFamily="34" charset="0"/>
                <a:cs typeface="Times New Roman" panose="02020603050405020304" pitchFamily="18"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244442" cy="4351338"/>
          </a:xfrm>
          <a:prstGeom prst="rect">
            <a:avLst/>
          </a:prstGeom>
        </p:spPr>
        <p:txBody>
          <a:bodyPr>
            <a:normAutofit/>
          </a:bodyPr>
          <a:lstStyle/>
          <a:p>
            <a:pPr>
              <a:spcBef>
                <a:spcPts val="1400"/>
              </a:spcBef>
            </a:pPr>
            <a:r>
              <a:rPr lang="en-US" sz="2400" dirty="0">
                <a:latin typeface="Abadi" panose="020B0604020104020204" pitchFamily="34" charset="0"/>
              </a:rPr>
              <a:t>In this query, we used the SELECT COUNT function, with the WHERE clause and LIKE condition with the wildcard % to filter out the </a:t>
            </a:r>
            <a:r>
              <a:rPr lang="en-US" sz="2400" dirty="0" err="1">
                <a:latin typeface="Abadi" panose="020B0604020104020204" pitchFamily="34" charset="0"/>
              </a:rPr>
              <a:t>MissionOutcome</a:t>
            </a:r>
            <a:r>
              <a:rPr lang="en-US" sz="2400" dirty="0">
                <a:latin typeface="Abadi" panose="020B0604020104020204" pitchFamily="34" charset="0"/>
              </a:rPr>
              <a:t> that were successful or not.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4A4F51A4-2230-4AE8-94E6-A73E02C42537}"/>
              </a:ext>
            </a:extLst>
          </p:cNvPr>
          <p:cNvPicPr>
            <a:picLocks noChangeAspect="1"/>
          </p:cNvPicPr>
          <p:nvPr/>
        </p:nvPicPr>
        <p:blipFill>
          <a:blip r:embed="rId3"/>
          <a:stretch>
            <a:fillRect/>
          </a:stretch>
        </p:blipFill>
        <p:spPr>
          <a:xfrm>
            <a:off x="5014453" y="1593030"/>
            <a:ext cx="5938682" cy="46333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3850"/>
            <a:ext cx="4972029" cy="4903361"/>
          </a:xfrm>
          <a:prstGeom prst="rect">
            <a:avLst/>
          </a:prstGeom>
        </p:spPr>
        <p:txBody>
          <a:bodyPr>
            <a:normAutofit/>
          </a:bodyPr>
          <a:lstStyle/>
          <a:p>
            <a:pPr>
              <a:spcBef>
                <a:spcPts val="1400"/>
              </a:spcBef>
            </a:pPr>
            <a:r>
              <a:rPr lang="en-US" sz="2400" dirty="0">
                <a:latin typeface="Abadi" panose="020B0604020104020204" pitchFamily="34" charset="0"/>
              </a:rPr>
              <a:t>In this query, we used the SELECT function, with the WHERE clause using the subquery MAX() function to determine the booster that carried the maximum payload.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55786EF-F8D6-4E56-B272-CA58876A4FE3}"/>
              </a:ext>
            </a:extLst>
          </p:cNvPr>
          <p:cNvPicPr>
            <a:picLocks noChangeAspect="1"/>
          </p:cNvPicPr>
          <p:nvPr/>
        </p:nvPicPr>
        <p:blipFill>
          <a:blip r:embed="rId3"/>
          <a:stretch>
            <a:fillRect/>
          </a:stretch>
        </p:blipFill>
        <p:spPr>
          <a:xfrm>
            <a:off x="5742039" y="1523850"/>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67011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In this query, using a combination of the SELECT function, WHERE clause, and the LIKE, AND, and BETWEEN conditions, we were able to filter for only the failed landing outcomes in the drone ships, their booster version, and their launch site in the year 2015. </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05776F2-F1B7-423B-9C66-350FF43B934F}"/>
              </a:ext>
            </a:extLst>
          </p:cNvPr>
          <p:cNvPicPr>
            <a:picLocks noChangeAspect="1"/>
          </p:cNvPicPr>
          <p:nvPr/>
        </p:nvPicPr>
        <p:blipFill>
          <a:blip r:embed="rId3"/>
          <a:stretch>
            <a:fillRect/>
          </a:stretch>
        </p:blipFill>
        <p:spPr>
          <a:xfrm>
            <a:off x="6440129" y="1825625"/>
            <a:ext cx="5751871" cy="419994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630790" cy="4351338"/>
          </a:xfrm>
          <a:prstGeom prst="rect">
            <a:avLst/>
          </a:prstGeom>
        </p:spPr>
        <p:txBody>
          <a:bodyPr lIns="91440" tIns="45720" rIns="91440" bIns="45720" anchor="t"/>
          <a:lstStyle/>
          <a:p>
            <a:pPr>
              <a:spcBef>
                <a:spcPts val="1400"/>
              </a:spcBef>
            </a:pPr>
            <a:r>
              <a:rPr lang="en-US" sz="2400" dirty="0">
                <a:latin typeface="Abadi" panose="020B0604020104020204" pitchFamily="34" charset="0"/>
              </a:rPr>
              <a:t>In this query, using the SELECT and COUNT function, with the WHERE DATE BETWEEN clause, we can filter the landing outcomes between June 6,  2010 and March 20, 2017. </a:t>
            </a:r>
          </a:p>
          <a:p>
            <a:pPr>
              <a:spcBef>
                <a:spcPts val="1400"/>
              </a:spcBef>
            </a:pPr>
            <a:r>
              <a:rPr lang="en-US" sz="2400" dirty="0">
                <a:latin typeface="Abadi" panose="020B0604020104020204" pitchFamily="34" charset="0"/>
              </a:rPr>
              <a:t>Using the GROUP BY and ORDER BY clauses, we can group and order the landings in descending order of landing outcomes. </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F56F36C7-44F6-443D-BD13-2654ADA5F509}"/>
              </a:ext>
            </a:extLst>
          </p:cNvPr>
          <p:cNvPicPr>
            <a:picLocks noChangeAspect="1"/>
          </p:cNvPicPr>
          <p:nvPr/>
        </p:nvPicPr>
        <p:blipFill>
          <a:blip r:embed="rId3"/>
          <a:stretch>
            <a:fillRect/>
          </a:stretch>
        </p:blipFill>
        <p:spPr>
          <a:xfrm>
            <a:off x="6400801" y="1729798"/>
            <a:ext cx="5397909" cy="42957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F9838311-7B95-4A77-AE79-7625DA51F94E}"/>
              </a:ext>
            </a:extLst>
          </p:cNvPr>
          <p:cNvSpPr>
            <a:spLocks noGrp="1"/>
          </p:cNvSpPr>
          <p:nvPr>
            <p:ph idx="1"/>
          </p:nvPr>
        </p:nvSpPr>
        <p:spPr>
          <a:xfrm>
            <a:off x="770011" y="5550309"/>
            <a:ext cx="10583789" cy="1150375"/>
          </a:xfrm>
        </p:spPr>
        <p:txBody>
          <a:bodyPr/>
          <a:lstStyle/>
          <a:p>
            <a:r>
              <a:rPr lang="en-US" sz="2400" dirty="0">
                <a:latin typeface="Abadi" panose="020B0604020104020204" pitchFamily="34" charset="0"/>
              </a:rPr>
              <a:t>In the photo above, we can see the SpaceX launch sites are in both coasts of the United States of America, being situated in Florida and California. </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838199" y="157316"/>
            <a:ext cx="10447411" cy="9303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7" name="Picture 6" descr="Map&#10;&#10;Description automatically generated">
            <a:extLst>
              <a:ext uri="{FF2B5EF4-FFF2-40B4-BE49-F238E27FC236}">
                <a16:creationId xmlns:a16="http://schemas.microsoft.com/office/drawing/2014/main" id="{7F203F8E-CE42-4B40-8074-AD6B49EBE1C1}"/>
              </a:ext>
            </a:extLst>
          </p:cNvPr>
          <p:cNvPicPr>
            <a:picLocks noChangeAspect="1"/>
          </p:cNvPicPr>
          <p:nvPr/>
        </p:nvPicPr>
        <p:blipFill>
          <a:blip r:embed="rId4"/>
          <a:stretch>
            <a:fillRect/>
          </a:stretch>
        </p:blipFill>
        <p:spPr>
          <a:xfrm>
            <a:off x="1799303" y="1364226"/>
            <a:ext cx="7138219" cy="412954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6" name="Content Placeholder 3">
            <a:extLst>
              <a:ext uri="{FF2B5EF4-FFF2-40B4-BE49-F238E27FC236}">
                <a16:creationId xmlns:a16="http://schemas.microsoft.com/office/drawing/2014/main" id="{EEF70AE7-F530-4044-9F2D-408BAA33424E}"/>
              </a:ext>
            </a:extLst>
          </p:cNvPr>
          <p:cNvPicPr>
            <a:picLocks noGrp="1" noChangeAspect="1"/>
          </p:cNvPicPr>
          <p:nvPr>
            <p:ph idx="4294967295"/>
          </p:nvPr>
        </p:nvPicPr>
        <p:blipFill>
          <a:blip r:embed="rId3"/>
          <a:stretch>
            <a:fillRect/>
          </a:stretch>
        </p:blipFill>
        <p:spPr>
          <a:xfrm>
            <a:off x="769938" y="1484671"/>
            <a:ext cx="9745662" cy="494254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6" name="Content Placeholder 3">
            <a:extLst>
              <a:ext uri="{FF2B5EF4-FFF2-40B4-BE49-F238E27FC236}">
                <a16:creationId xmlns:a16="http://schemas.microsoft.com/office/drawing/2014/main" id="{FAD11BBE-BC4C-4C5D-8464-7DA23C3B62C3}"/>
              </a:ext>
            </a:extLst>
          </p:cNvPr>
          <p:cNvPicPr>
            <a:picLocks noGrp="1" noChangeAspect="1"/>
          </p:cNvPicPr>
          <p:nvPr>
            <p:ph idx="4294967295"/>
          </p:nvPr>
        </p:nvPicPr>
        <p:blipFill>
          <a:blip r:embed="rId3"/>
          <a:stretch>
            <a:fillRect/>
          </a:stretch>
        </p:blipFill>
        <p:spPr>
          <a:xfrm>
            <a:off x="769938" y="2003528"/>
            <a:ext cx="10124204" cy="434404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6" name="Content Placeholder 3">
            <a:extLst>
              <a:ext uri="{FF2B5EF4-FFF2-40B4-BE49-F238E27FC236}">
                <a16:creationId xmlns:a16="http://schemas.microsoft.com/office/drawing/2014/main" id="{0269A261-112E-493C-B608-31062E9F85AC}"/>
              </a:ext>
            </a:extLst>
          </p:cNvPr>
          <p:cNvPicPr>
            <a:picLocks noGrp="1" noChangeAspect="1"/>
          </p:cNvPicPr>
          <p:nvPr>
            <p:ph idx="4294967295"/>
          </p:nvPr>
        </p:nvPicPr>
        <p:blipFill>
          <a:blip r:embed="rId3"/>
          <a:stretch>
            <a:fillRect/>
          </a:stretch>
        </p:blipFill>
        <p:spPr>
          <a:xfrm>
            <a:off x="1015014" y="1514168"/>
            <a:ext cx="9741476" cy="491304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02658"/>
            <a:ext cx="8499935" cy="46014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tx1"/>
                </a:solidFill>
                <a:latin typeface="Abadi" panose="020B0604020104020204" pitchFamily="34" charset="0"/>
                <a:cs typeface="Times New Roman" panose="02020603050405020304" pitchFamily="18" charset="0"/>
              </a:rPr>
              <a:t>Project background and context</a:t>
            </a:r>
          </a:p>
          <a:p>
            <a:pPr marL="457200" lvl="1" indent="0" algn="just">
              <a:spcBef>
                <a:spcPts val="1400"/>
              </a:spcBef>
              <a:buNone/>
            </a:pPr>
            <a:r>
              <a:rPr lang="en-US" sz="1800" dirty="0">
                <a:solidFill>
                  <a:schemeClr val="tx1"/>
                </a:solidFill>
                <a:latin typeface="Abadi" panose="020B0604020104020204" pitchFamily="34" charset="0"/>
                <a:cs typeface="Times New Roman" panose="02020603050405020304" pitchFamily="18" charset="0"/>
              </a:rPr>
              <a:t>Space X advertises Falcon 9 rocket launches on its website with a cost of 62 million dollars while other providers have a cost upward of 165 million dollars each. Much of the savings is because Space X can reuse the first stage of launch. Therefore, if we can determine if the first stage will land, we can determine the cost of a launch. This information can be used if an alternate company wants to bid against Space X for a rocket launch. The goal of the project is to create a machine learning pipeline to predict if the first stage will land successfully.</a:t>
            </a:r>
          </a:p>
          <a:p>
            <a:pPr>
              <a:spcBef>
                <a:spcPts val="1400"/>
              </a:spcBef>
            </a:pPr>
            <a:r>
              <a:rPr lang="en-US" sz="2200" dirty="0">
                <a:solidFill>
                  <a:schemeClr val="tx1"/>
                </a:solidFill>
                <a:latin typeface="Abadi" panose="020B0604020104020204" pitchFamily="34" charset="0"/>
                <a:cs typeface="Times New Roman" panose="02020603050405020304" pitchFamily="18" charset="0"/>
              </a:rPr>
              <a:t>Questions we want to find answers for:</a:t>
            </a:r>
          </a:p>
          <a:p>
            <a:pPr lvl="1">
              <a:spcBef>
                <a:spcPts val="1400"/>
              </a:spcBef>
              <a:buFontTx/>
              <a:buChar char="-"/>
            </a:pPr>
            <a:r>
              <a:rPr lang="en-US" sz="1800" dirty="0">
                <a:solidFill>
                  <a:schemeClr val="tx1"/>
                </a:solidFill>
                <a:latin typeface="Abadi" panose="020B0604020104020204" pitchFamily="34" charset="0"/>
                <a:cs typeface="Times New Roman" panose="02020603050405020304" pitchFamily="18" charset="0"/>
              </a:rPr>
              <a:t>What factors determine if the rocket will land successfully?</a:t>
            </a:r>
          </a:p>
          <a:p>
            <a:pPr lvl="1">
              <a:spcBef>
                <a:spcPts val="1400"/>
              </a:spcBef>
              <a:buFontTx/>
              <a:buChar char="-"/>
            </a:pPr>
            <a:r>
              <a:rPr lang="en-US" sz="1800" dirty="0">
                <a:solidFill>
                  <a:schemeClr val="tx1"/>
                </a:solidFill>
                <a:latin typeface="Abadi" panose="020B0604020104020204" pitchFamily="34" charset="0"/>
                <a:cs typeface="Times New Roman" panose="02020603050405020304" pitchFamily="18" charset="0"/>
              </a:rPr>
              <a:t>What interaction, among various features, will determine the success rate of a landing?</a:t>
            </a:r>
          </a:p>
          <a:p>
            <a:pPr lvl="1">
              <a:spcBef>
                <a:spcPts val="1400"/>
              </a:spcBef>
              <a:buFontTx/>
              <a:buChar char="-"/>
            </a:pPr>
            <a:r>
              <a:rPr lang="en-US" sz="1800" dirty="0">
                <a:solidFill>
                  <a:schemeClr val="tx1"/>
                </a:solidFill>
                <a:latin typeface="Abadi" panose="020B0604020104020204" pitchFamily="34" charset="0"/>
                <a:cs typeface="Times New Roman" panose="02020603050405020304" pitchFamily="18" charset="0"/>
              </a:rPr>
              <a:t>What conditions needs to be in place to ensure a successful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KSC LC-39A Launch site which had the highest launch success ratio</a:t>
            </a:r>
          </a:p>
        </p:txBody>
      </p:sp>
      <p:pic>
        <p:nvPicPr>
          <p:cNvPr id="6" name="Content Placeholder 3">
            <a:extLst>
              <a:ext uri="{FF2B5EF4-FFF2-40B4-BE49-F238E27FC236}">
                <a16:creationId xmlns:a16="http://schemas.microsoft.com/office/drawing/2014/main" id="{A9EF6AD8-0EF2-4FC9-B5C2-557159DB1F79}"/>
              </a:ext>
            </a:extLst>
          </p:cNvPr>
          <p:cNvPicPr>
            <a:picLocks noGrp="1" noChangeAspect="1"/>
          </p:cNvPicPr>
          <p:nvPr>
            <p:ph idx="4294967295"/>
          </p:nvPr>
        </p:nvPicPr>
        <p:blipFill>
          <a:blip r:embed="rId3"/>
          <a:stretch>
            <a:fillRect/>
          </a:stretch>
        </p:blipFill>
        <p:spPr>
          <a:xfrm>
            <a:off x="1455173" y="1641987"/>
            <a:ext cx="9173497" cy="478522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6" name="Content Placeholder 3" descr="Graphical user interface, application&#10;&#10;Description automatically generated">
            <a:extLst>
              <a:ext uri="{FF2B5EF4-FFF2-40B4-BE49-F238E27FC236}">
                <a16:creationId xmlns:a16="http://schemas.microsoft.com/office/drawing/2014/main" id="{D8D31F9D-26F2-4004-B161-0CC835F800FD}"/>
              </a:ext>
            </a:extLst>
          </p:cNvPr>
          <p:cNvPicPr>
            <a:picLocks noGrp="1" noChangeAspect="1"/>
          </p:cNvPicPr>
          <p:nvPr>
            <p:ph idx="4294967295"/>
          </p:nvPr>
        </p:nvPicPr>
        <p:blipFill>
          <a:blip r:embed="rId3"/>
          <a:stretch>
            <a:fillRect/>
          </a:stretch>
        </p:blipFill>
        <p:spPr>
          <a:xfrm>
            <a:off x="769938" y="1376516"/>
            <a:ext cx="10414000" cy="4748981"/>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3467693" cy="2332570"/>
          </a:xfrm>
          <a:prstGeom prst="rect">
            <a:avLst/>
          </a:prstGeom>
        </p:spPr>
        <p:txBody>
          <a:bodyPr vert="horz" lIns="91440" tIns="45720" rIns="91440" bIns="45720" rtlCol="0" anchor="t">
            <a:normAutofit/>
          </a:bodyPr>
          <a:lstStyle/>
          <a:p>
            <a:pPr>
              <a:lnSpc>
                <a:spcPct val="100000"/>
              </a:lnSpc>
              <a:spcBef>
                <a:spcPts val="1400"/>
              </a:spcBef>
            </a:pPr>
            <a:r>
              <a:rPr lang="en-US" sz="2200" dirty="0">
                <a:latin typeface="Abadi" panose="020B0604020104020204" pitchFamily="34" charset="0"/>
              </a:rPr>
              <a:t>The decision tree classifier is the classifying model with the highest accuracy in classification compared to all the other models.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37590A3A-4214-4921-9019-1F48F6F6E482}"/>
              </a:ext>
            </a:extLst>
          </p:cNvPr>
          <p:cNvPicPr>
            <a:picLocks noChangeAspect="1"/>
          </p:cNvPicPr>
          <p:nvPr/>
        </p:nvPicPr>
        <p:blipFill>
          <a:blip r:embed="rId3"/>
          <a:stretch>
            <a:fillRect/>
          </a:stretch>
        </p:blipFill>
        <p:spPr>
          <a:xfrm>
            <a:off x="4237703" y="1615685"/>
            <a:ext cx="7325032" cy="440988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94253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this classifier can help distinguish between different classes.</a:t>
            </a:r>
          </a:p>
          <a:p>
            <a:pPr>
              <a:lnSpc>
                <a:spcPct val="100000"/>
              </a:lnSpc>
              <a:spcBef>
                <a:spcPts val="1400"/>
              </a:spcBef>
            </a:pPr>
            <a:r>
              <a:rPr lang="en-US" sz="2200" dirty="0">
                <a:solidFill>
                  <a:schemeClr val="accent3">
                    <a:lumMod val="25000"/>
                  </a:schemeClr>
                </a:solidFill>
                <a:latin typeface="Abadi" panose="020B0604020104020204" pitchFamily="34" charset="0"/>
              </a:rPr>
              <a:t>However, one major problem with this classifier was the false positives (unsuccessful landings) that were marked and included in the Decision Tree classifier.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Picture 5">
            <a:extLst>
              <a:ext uri="{FF2B5EF4-FFF2-40B4-BE49-F238E27FC236}">
                <a16:creationId xmlns:a16="http://schemas.microsoft.com/office/drawing/2014/main" id="{CE73FA8A-F525-4E90-86DE-9790D774FCAB}"/>
              </a:ext>
            </a:extLst>
          </p:cNvPr>
          <p:cNvPicPr>
            <a:picLocks noChangeAspect="1"/>
          </p:cNvPicPr>
          <p:nvPr/>
        </p:nvPicPr>
        <p:blipFill>
          <a:blip r:embed="rId3"/>
          <a:stretch>
            <a:fillRect/>
          </a:stretch>
        </p:blipFill>
        <p:spPr>
          <a:xfrm>
            <a:off x="5712542" y="1789471"/>
            <a:ext cx="5417574" cy="407951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61783"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After all the Data collecting,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 wrangling, EDA SQL and visualization, 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was at the launch site.</a:t>
            </a:r>
          </a:p>
          <a:p>
            <a:pPr>
              <a:lnSpc>
                <a:spcPct val="100000"/>
              </a:lnSpc>
              <a:spcBef>
                <a:spcPts val="1400"/>
              </a:spcBef>
            </a:pPr>
            <a:r>
              <a:rPr lang="en-US" sz="2200" dirty="0">
                <a:latin typeface="Abadi" panose="020B0604020104020204" pitchFamily="34" charset="0"/>
              </a:rPr>
              <a:t>Launch success rate started to increase in 2013 until 2020, which was the end of the graph.</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and VLEO had the most success rates compared to all the other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all of the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the project.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Executive Summary</a:t>
            </a:r>
          </a:p>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Data collection methodology:</a:t>
            </a:r>
          </a:p>
          <a:p>
            <a:pPr marL="457200" marR="0" lvl="1" indent="0" algn="l" defTabSz="914400" rtl="0" eaLnBrk="1" fontAlgn="auto" latinLnBrk="0" hangingPunct="1">
              <a:lnSpc>
                <a:spcPct val="120000"/>
              </a:lnSpc>
              <a:spcBef>
                <a:spcPts val="1400"/>
              </a:spcBef>
              <a:spcAft>
                <a:spcPts val="0"/>
              </a:spcAft>
              <a:buClrTx/>
              <a:buSzTx/>
              <a:buFontTx/>
              <a:buNone/>
              <a:tabLst/>
              <a:defRPr/>
            </a:pPr>
            <a:r>
              <a:rPr kumimoji="0" lang="en-US" sz="1900" b="0" i="0" u="none" strike="noStrike" kern="1200" cap="none" spc="0" normalizeH="0" baseline="0" noProof="0" dirty="0">
                <a:ln>
                  <a:noFill/>
                </a:ln>
                <a:solidFill>
                  <a:schemeClr val="tx1"/>
                </a:solidFill>
                <a:effectLst/>
                <a:uLnTx/>
                <a:uFillTx/>
                <a:latin typeface="Abadi"/>
                <a:ea typeface="+mn-ea"/>
                <a:cs typeface="+mn-cs"/>
              </a:rPr>
              <a:t>Data was collected using SpaceX API and web scraping from Wikipedia. </a:t>
            </a:r>
          </a:p>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Perform data wrangling</a:t>
            </a:r>
          </a:p>
          <a:p>
            <a:pPr marL="457200" marR="0" lvl="1" indent="0" algn="l" defTabSz="914400" rtl="0" eaLnBrk="1" fontAlgn="auto" latinLnBrk="0" hangingPunct="1">
              <a:lnSpc>
                <a:spcPct val="120000"/>
              </a:lnSpc>
              <a:spcBef>
                <a:spcPts val="1400"/>
              </a:spcBef>
              <a:spcAft>
                <a:spcPts val="0"/>
              </a:spcAft>
              <a:buClrTx/>
              <a:buSzTx/>
              <a:buFontTx/>
              <a:buNone/>
              <a:tabLst/>
              <a:defRPr/>
            </a:pPr>
            <a:r>
              <a:rPr kumimoji="0" lang="en-US" sz="1900" b="0" i="0" u="none" strike="noStrike" kern="1200" cap="none" spc="0" normalizeH="0" baseline="0" noProof="0" dirty="0">
                <a:ln>
                  <a:noFill/>
                </a:ln>
                <a:solidFill>
                  <a:schemeClr val="tx1"/>
                </a:solidFill>
                <a:effectLst/>
                <a:uLnTx/>
                <a:uFillTx/>
                <a:latin typeface="Abadi"/>
                <a:ea typeface="+mn-ea"/>
                <a:cs typeface="+mn-cs"/>
              </a:rPr>
              <a:t>One-hot encoding was applied to categorical features</a:t>
            </a:r>
          </a:p>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Perform exploratory data analysis (EDA) using Data visualization and SQL</a:t>
            </a:r>
          </a:p>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Perform interactive visual analytics using Folium and </a:t>
            </a:r>
            <a:r>
              <a:rPr kumimoji="0" lang="en-US" sz="2200" b="0" i="0" u="none" strike="noStrike" kern="1200" cap="none" spc="0" normalizeH="0" baseline="0" noProof="0" dirty="0" err="1">
                <a:ln>
                  <a:noFill/>
                </a:ln>
                <a:solidFill>
                  <a:schemeClr val="tx1"/>
                </a:solidFill>
                <a:effectLst/>
                <a:uLnTx/>
                <a:uFillTx/>
                <a:latin typeface="Abadi"/>
                <a:ea typeface="+mn-ea"/>
                <a:cs typeface="+mn-cs"/>
              </a:rPr>
              <a:t>Plotly</a:t>
            </a:r>
            <a:r>
              <a:rPr kumimoji="0" lang="en-US" sz="2200" b="0" i="0" u="none" strike="noStrike" kern="1200" cap="none" spc="0" normalizeH="0" baseline="0" noProof="0" dirty="0">
                <a:ln>
                  <a:noFill/>
                </a:ln>
                <a:solidFill>
                  <a:schemeClr val="tx1"/>
                </a:solidFill>
                <a:effectLst/>
                <a:uLnTx/>
                <a:uFillTx/>
                <a:latin typeface="Abadi"/>
                <a:ea typeface="+mn-ea"/>
                <a:cs typeface="+mn-cs"/>
              </a:rPr>
              <a:t> Dash</a:t>
            </a:r>
          </a:p>
          <a:p>
            <a:pPr marL="0" marR="0" lvl="0"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solidFill>
                  <a:schemeClr val="tx1"/>
                </a:solidFill>
                <a:effectLst/>
                <a:uLnTx/>
                <a:uFillTx/>
                <a:latin typeface="Abadi"/>
                <a:ea typeface="+mn-ea"/>
                <a:cs typeface="+mn-cs"/>
              </a:rPr>
              <a:t>Perform predictive analysis using classification models</a:t>
            </a:r>
          </a:p>
          <a:p>
            <a:pPr marL="457200" marR="0" lvl="1" indent="0" algn="l" defTabSz="914400" rtl="0" eaLnBrk="1" fontAlgn="auto" latinLnBrk="0" hangingPunct="1">
              <a:lnSpc>
                <a:spcPct val="120000"/>
              </a:lnSpc>
              <a:spcBef>
                <a:spcPts val="1400"/>
              </a:spcBef>
              <a:spcAft>
                <a:spcPts val="0"/>
              </a:spcAft>
              <a:buClrTx/>
              <a:buSzTx/>
              <a:buFontTx/>
              <a:buNone/>
              <a:tabLst/>
              <a:defRPr/>
            </a:pPr>
            <a:r>
              <a:rPr kumimoji="0" lang="en-US" sz="1900" b="0" i="0" u="none" strike="noStrike" kern="1200" cap="none" spc="0" normalizeH="0" baseline="0" noProof="0" dirty="0">
                <a:ln>
                  <a:noFill/>
                </a:ln>
                <a:solidFill>
                  <a:schemeClr val="tx1"/>
                </a:solidFill>
                <a:effectLst/>
                <a:uLnTx/>
                <a:uFillTx/>
                <a:latin typeface="Abadi"/>
                <a:ea typeface="+mn-ea"/>
                <a:cs typeface="+mn-cs"/>
              </a:rPr>
              <a:t>How to build, evaluate, and determine the best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turned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Then, we cleaned the data, checked for missing values, and filled in missing values when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further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data wrangling and formatting.</a:t>
            </a:r>
          </a:p>
          <a:p>
            <a:pPr>
              <a:lnSpc>
                <a:spcPct val="100000"/>
              </a:lnSpc>
              <a:spcBef>
                <a:spcPts val="1400"/>
              </a:spcBef>
            </a:pPr>
            <a:r>
              <a:rPr lang="en-US" sz="2200" dirty="0">
                <a:solidFill>
                  <a:schemeClr val="accent3">
                    <a:lumMod val="25000"/>
                  </a:schemeClr>
                </a:solidFill>
                <a:latin typeface="Abadi" panose="020B0604020104020204" pitchFamily="34" charset="0"/>
              </a:rPr>
              <a:t>Link: </a:t>
            </a:r>
            <a:r>
              <a:rPr lang="en-US" sz="2200" dirty="0">
                <a:solidFill>
                  <a:schemeClr val="accent3">
                    <a:lumMod val="25000"/>
                  </a:schemeClr>
                </a:solidFill>
                <a:latin typeface="Abadi" panose="020B0604020104020204" pitchFamily="34" charset="0"/>
                <a:hlinkClick r:id="rId3"/>
              </a:rPr>
              <a:t>https://github.com/AlexTorres1994/IBM-Course-10-SpaceX-Falcon-Capstone/blob/main/jupyter-labs-spacex-data-collection-api%20(1).ipynb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Picture 7" descr="Graphical user interface, text, application, email&#10;&#10;Description automatically generated">
            <a:extLst>
              <a:ext uri="{FF2B5EF4-FFF2-40B4-BE49-F238E27FC236}">
                <a16:creationId xmlns:a16="http://schemas.microsoft.com/office/drawing/2014/main" id="{0FCC2427-E239-44EE-8596-BDDBC9F379A9}"/>
              </a:ext>
            </a:extLst>
          </p:cNvPr>
          <p:cNvPicPr>
            <a:picLocks noChangeAspect="1"/>
          </p:cNvPicPr>
          <p:nvPr/>
        </p:nvPicPr>
        <p:blipFill>
          <a:blip r:embed="rId4"/>
          <a:stretch>
            <a:fillRect/>
          </a:stretch>
        </p:blipFill>
        <p:spPr>
          <a:xfrm>
            <a:off x="5910263" y="1792288"/>
            <a:ext cx="5910260" cy="420687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013383" cy="43746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scraping to web scrap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analyzed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Link: </a:t>
            </a:r>
            <a:r>
              <a:rPr lang="en-US" sz="2200" dirty="0">
                <a:solidFill>
                  <a:schemeClr val="accent3">
                    <a:lumMod val="25000"/>
                  </a:schemeClr>
                </a:solidFill>
                <a:latin typeface="Abadi" panose="020B0604020104020204" pitchFamily="34" charset="0"/>
                <a:hlinkClick r:id="rId3"/>
              </a:rPr>
              <a:t>https://github.com/AlexTorres1994/IBM-Course-10-SpaceX-Falcon-Capstone/blob/main/jupyter-labs-webscraping.ipynb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descr="Graphical user interface, text, application, email&#10;&#10;Description automatically generated">
            <a:extLst>
              <a:ext uri="{FF2B5EF4-FFF2-40B4-BE49-F238E27FC236}">
                <a16:creationId xmlns:a16="http://schemas.microsoft.com/office/drawing/2014/main" id="{3D33AB76-9A6D-461D-867F-4E74F4ACD252}"/>
              </a:ext>
            </a:extLst>
          </p:cNvPr>
          <p:cNvPicPr>
            <a:picLocks noChangeAspect="1"/>
          </p:cNvPicPr>
          <p:nvPr/>
        </p:nvPicPr>
        <p:blipFill>
          <a:blip r:embed="rId4"/>
          <a:stretch>
            <a:fillRect/>
          </a:stretch>
        </p:blipFill>
        <p:spPr>
          <a:xfrm>
            <a:off x="5910262" y="1792288"/>
            <a:ext cx="5461000" cy="4206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purl.org/dc/dcmitype/"/>
    <ds:schemaRef ds:uri="http://schemas.openxmlformats.org/package/2006/metadata/core-properties"/>
    <ds:schemaRef ds:uri="http://schemas.microsoft.com/office/2006/metadata/properties"/>
    <ds:schemaRef ds:uri="f80a141d-92ca-4d3d-9308-f7e7b1d44ce8"/>
    <ds:schemaRef ds:uri="http://purl.org/dc/terms/"/>
    <ds:schemaRef ds:uri="http://schemas.microsoft.com/office/2006/documentManagement/types"/>
    <ds:schemaRef ds:uri="http://purl.org/dc/elements/1.1/"/>
    <ds:schemaRef ds:uri="http://schemas.microsoft.com/office/infopath/2007/PartnerControls"/>
    <ds:schemaRef ds:uri="155be751-a274-42e8-93fb-f39d3b9bccc8"/>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366</TotalTime>
  <Words>2053</Words>
  <Application>Microsoft Office PowerPoint</Application>
  <PresentationFormat>Widescreen</PresentationFormat>
  <Paragraphs>198</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aj.torres@cox.net</cp:lastModifiedBy>
  <cp:revision>314</cp:revision>
  <dcterms:created xsi:type="dcterms:W3CDTF">2021-04-29T18:58:34Z</dcterms:created>
  <dcterms:modified xsi:type="dcterms:W3CDTF">2022-05-13T23:20:00Z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